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26"/>
  </p:notesMasterIdLst>
  <p:sldIdLst>
    <p:sldId id="256" r:id="rId2"/>
    <p:sldId id="268" r:id="rId3"/>
    <p:sldId id="269" r:id="rId4"/>
    <p:sldId id="286" r:id="rId5"/>
    <p:sldId id="287" r:id="rId6"/>
    <p:sldId id="259" r:id="rId7"/>
    <p:sldId id="271" r:id="rId8"/>
    <p:sldId id="278" r:id="rId9"/>
    <p:sldId id="279" r:id="rId10"/>
    <p:sldId id="281" r:id="rId11"/>
    <p:sldId id="288" r:id="rId12"/>
    <p:sldId id="282" r:id="rId13"/>
    <p:sldId id="283" r:id="rId14"/>
    <p:sldId id="276" r:id="rId15"/>
    <p:sldId id="264" r:id="rId16"/>
    <p:sldId id="266" r:id="rId17"/>
    <p:sldId id="270" r:id="rId18"/>
    <p:sldId id="272" r:id="rId19"/>
    <p:sldId id="273" r:id="rId20"/>
    <p:sldId id="284" r:id="rId21"/>
    <p:sldId id="267" r:id="rId22"/>
    <p:sldId id="277" r:id="rId23"/>
    <p:sldId id="274" r:id="rId24"/>
    <p:sldId id="265" r:id="rId25"/>
  </p:sldIdLst>
  <p:sldSz cx="12192000" cy="6858000"/>
  <p:notesSz cx="6858000" cy="91995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00"/>
    <a:srgbClr val="66CCFF"/>
    <a:srgbClr val="0000FF"/>
    <a:srgbClr val="3366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20" autoAdjust="0"/>
  </p:normalViewPr>
  <p:slideViewPr>
    <p:cSldViewPr>
      <p:cViewPr varScale="1">
        <p:scale>
          <a:sx n="111" d="100"/>
          <a:sy n="111" d="100"/>
        </p:scale>
        <p:origin x="1680" y="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15BD30-E657-C52C-8B6F-E66694DF02C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A24B39-A81C-C19A-E1E9-C34FC90502E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0EF6F39B-21C1-4170-8B16-1A50E0C1930C}" type="datetimeFigureOut">
              <a:rPr lang="en-US"/>
              <a:pPr>
                <a:defRPr/>
              </a:pPr>
              <a:t>9/30/2024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E9A4EBA-0097-6196-42E3-645F9D4893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69925" y="1149350"/>
            <a:ext cx="5518150" cy="3105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8950EF7-3FD3-EB19-105F-3492B626B2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27538"/>
            <a:ext cx="5486400" cy="36226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EF8D1-CE18-E48A-B242-6B72C1EBA49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737600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C32B8D-DA7B-29E5-370B-EF1507A1B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737600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8086C54-66D5-48A5-8CAF-B9ABCA8D48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6D5328B6-A715-6843-A871-B83D69F4DF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69925" y="1149350"/>
            <a:ext cx="5518150" cy="3105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2B31E809-B9B9-3C1E-43A4-71E77F7652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E95FA193-9B35-6A8A-1900-3BDD5BBDFF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2932000-A252-47A2-B196-79FA36E37B8A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086C54-66D5-48A5-8CAF-B9ABCA8D487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04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086C54-66D5-48A5-8CAF-B9ABCA8D487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34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086C54-66D5-48A5-8CAF-B9ABCA8D487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73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34C1BC-FD74-21DC-0E9E-E77E028623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"/>
            <a:ext cx="12420600" cy="9315450"/>
          </a:xfrm>
          <a:prstGeom prst="rect">
            <a:avLst/>
          </a:prstGeom>
        </p:spPr>
      </p:pic>
      <p:sp>
        <p:nvSpPr>
          <p:cNvPr id="112643" name="Rectangle 3"/>
          <p:cNvSpPr>
            <a:spLocks noGrp="1" noRot="1" noChangeArrowheads="1"/>
          </p:cNvSpPr>
          <p:nvPr>
            <p:ph type="ctrTitle"/>
          </p:nvPr>
        </p:nvSpPr>
        <p:spPr>
          <a:xfrm>
            <a:off x="5689600" y="1600200"/>
            <a:ext cx="6096000" cy="1828800"/>
          </a:xfrm>
          <a:prstGeom prst="rect">
            <a:avLst/>
          </a:prstGeom>
          <a:noFill/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2644" name="Rectangle 4"/>
          <p:cNvSpPr>
            <a:spLocks noGrp="1" noRot="1" noChangeArrowheads="1"/>
          </p:cNvSpPr>
          <p:nvPr>
            <p:ph type="subTitle" idx="1"/>
          </p:nvPr>
        </p:nvSpPr>
        <p:spPr>
          <a:xfrm>
            <a:off x="5689600" y="3581400"/>
            <a:ext cx="6096000" cy="20574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2" descr="condor_white2">
            <a:extLst>
              <a:ext uri="{FF2B5EF4-FFF2-40B4-BE49-F238E27FC236}">
                <a16:creationId xmlns:a16="http://schemas.microsoft.com/office/drawing/2014/main" id="{88B87CD5-AF0D-A7C8-AE91-4D987385E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00" b="35000"/>
          <a:stretch/>
        </p:blipFill>
        <p:spPr bwMode="auto">
          <a:xfrm>
            <a:off x="0" y="5791200"/>
            <a:ext cx="1623484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145206"/>
      </p:ext>
    </p:extLst>
  </p:cSld>
  <p:clrMapOvr>
    <a:masterClrMapping/>
  </p:clrMapOvr>
  <p:transition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0"/>
            <a:ext cx="10566400" cy="99060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720DC1F-CFB6-820E-F616-63F4EC56D97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49BC0-FA2B-4EBB-9BF6-7F11C4BDFC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145158"/>
      </p:ext>
    </p:extLst>
  </p:cSld>
  <p:clrMapOvr>
    <a:masterClrMapping/>
  </p:clrMapOvr>
  <p:transition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45600" y="0"/>
            <a:ext cx="2946400" cy="64770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2168" y="0"/>
            <a:ext cx="8640233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0F74E81-799E-F0BC-547F-62014B14A6D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F4B74-8438-4B52-BFB4-D32AF711DC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248755"/>
      </p:ext>
    </p:extLst>
  </p:cSld>
  <p:clrMapOvr>
    <a:masterClrMapping/>
  </p:clrMapOvr>
  <p:transition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434E9B5-5B87-CC61-642A-90CCDD144D2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4D390-8EDB-45FB-BE9B-E9DAD69647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3932312"/>
      </p:ext>
    </p:extLst>
  </p:cSld>
  <p:clrMapOvr>
    <a:masterClrMapping/>
  </p:clrMapOvr>
  <p:transition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392837-D989-CE29-41DB-A1A8C33931A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9FFED-E63A-4D6F-A66C-2E19BFDB1C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2049275"/>
      </p:ext>
    </p:extLst>
  </p:cSld>
  <p:clrMapOvr>
    <a:masterClrMapping/>
  </p:clrMapOvr>
  <p:transition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0"/>
            <a:ext cx="10566400" cy="99060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2168" y="1219200"/>
            <a:ext cx="5592233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219200"/>
            <a:ext cx="5592233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3EA2B32-E662-AB14-DB66-823BA0BFDEA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50CCC-60DE-403C-8D53-EA86B1B37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580788"/>
      </p:ext>
    </p:extLst>
  </p:cSld>
  <p:clrMapOvr>
    <a:masterClrMapping/>
  </p:clrMapOvr>
  <p:transition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10EE80-A3D8-8E9C-D66C-B99AD5A66B9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5E1DF-D3AA-4191-BFC9-027E2E508C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594678"/>
      </p:ext>
    </p:extLst>
  </p:cSld>
  <p:clrMapOvr>
    <a:masterClrMapping/>
  </p:clrMapOvr>
  <p:transition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0"/>
            <a:ext cx="10566400" cy="99060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48D2377E-6C99-4CFA-D4A2-8C0891E6926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583B2-6054-42E7-A817-DEE438437D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2788453"/>
      </p:ext>
    </p:extLst>
  </p:cSld>
  <p:clrMapOvr>
    <a:masterClrMapping/>
  </p:clrMapOvr>
  <p:transition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5CE8F47E-81A2-531E-CE9A-419287881DA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DE64C-F0E8-4D78-B560-1FAAE3F942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709678"/>
      </p:ext>
    </p:extLst>
  </p:cSld>
  <p:clrMapOvr>
    <a:masterClrMapping/>
  </p:clrMapOvr>
  <p:transition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BAE91D2-0425-8FF2-1F94-B6CCA2E8381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CB013-3C38-4C2A-8766-0DBA6BCA40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0773529"/>
      </p:ext>
    </p:extLst>
  </p:cSld>
  <p:clrMapOvr>
    <a:masterClrMapping/>
  </p:clrMapOvr>
  <p:transition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61D8EE5-FEE7-5084-7173-BC4F75730D5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6CDF1-630A-436A-94E7-59501BBCB8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9225834"/>
      </p:ext>
    </p:extLst>
  </p:cSld>
  <p:clrMapOvr>
    <a:masterClrMapping/>
  </p:clrMapOvr>
  <p:transition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ndor_white2">
            <a:extLst>
              <a:ext uri="{FF2B5EF4-FFF2-40B4-BE49-F238E27FC236}">
                <a16:creationId xmlns:a16="http://schemas.microsoft.com/office/drawing/2014/main" id="{AD93628D-5DB1-120E-5D8D-2B05123BA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00" b="35000"/>
          <a:stretch/>
        </p:blipFill>
        <p:spPr bwMode="auto">
          <a:xfrm>
            <a:off x="0" y="5791200"/>
            <a:ext cx="1623484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1" name="Rectangle 5">
            <a:extLst>
              <a:ext uri="{FF2B5EF4-FFF2-40B4-BE49-F238E27FC236}">
                <a16:creationId xmlns:a16="http://schemas.microsoft.com/office/drawing/2014/main" id="{3EA9508B-F105-9D7F-AEFB-1EDEB8D9F254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02167" y="1219200"/>
            <a:ext cx="11387667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11622" name="Rectangle 6">
            <a:extLst>
              <a:ext uri="{FF2B5EF4-FFF2-40B4-BE49-F238E27FC236}">
                <a16:creationId xmlns:a16="http://schemas.microsoft.com/office/drawing/2014/main" id="{498973A5-D099-5BBB-E933-0F5394491CA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74400" y="6629400"/>
            <a:ext cx="1117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6922A072-A6C4-43D8-8684-EE3287D30D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6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33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3300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3300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3300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3300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0033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0033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0033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0033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Arial" panose="020B0604020202020204" pitchFamily="34" charset="0"/>
        <a:buChar char="•"/>
        <a:defRPr sz="30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shorts/SWEe1oRFyC8?feature=share&amp;autoplay=1&amp;mute=0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_popup?v=dfIls8r62K8&amp;autoplay=1&amp;mute=0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4870196-EBB5-911D-FE75-D36737B65D4E}"/>
              </a:ext>
            </a:extLst>
          </p:cNvPr>
          <p:cNvSpPr>
            <a:spLocks noGrp="1" noRot="1" noChangeArrowheads="1"/>
          </p:cNvSpPr>
          <p:nvPr>
            <p:ph type="ctrTitle"/>
          </p:nvPr>
        </p:nvSpPr>
        <p:spPr>
          <a:xfrm>
            <a:off x="1066800" y="2781300"/>
            <a:ext cx="6096000" cy="1828800"/>
          </a:xfrm>
          <a:noFill/>
          <a:extLst>
            <a:ext uri="{909E8E84-426E-40DD-AFC4-6F175D3DCCD1}">
              <a14:hiddenFill xmlns:a14="http://schemas.microsoft.com/office/drawing/2010/main">
                <a:blipFill dpi="0" rotWithShape="1">
                  <a:blip r:embed="rId3">
                    <a:alphaModFix amt="40000"/>
                  </a:blip>
                  <a:srcRect/>
                  <a:stretch>
                    <a:fillRect/>
                  </a:stretch>
                </a:blipFill>
              </a14:hiddenFill>
            </a:ext>
          </a:extLst>
        </p:spPr>
        <p:txBody>
          <a:bodyPr/>
          <a:lstStyle/>
          <a:p>
            <a:pPr algn="ctr" eaLnBrk="1" hangingPunct="1"/>
            <a:b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48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Winter Flying Safety</a:t>
            </a:r>
            <a:endParaRPr lang="en-US" altLang="en-US" sz="3600" dirty="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68ECF74-A3DA-ABEC-7E25-6E005CA82EDD}"/>
              </a:ext>
            </a:extLst>
          </p:cNvPr>
          <p:cNvSpPr>
            <a:spLocks noGrp="1" noRot="1" noChangeArrowheads="1"/>
          </p:cNvSpPr>
          <p:nvPr>
            <p:ph type="subTitle" idx="1"/>
          </p:nvPr>
        </p:nvSpPr>
        <p:spPr>
          <a:xfrm>
            <a:off x="1066800" y="4038600"/>
            <a:ext cx="6096000" cy="2057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2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October 1, 2024</a:t>
            </a:r>
          </a:p>
          <a:p>
            <a:pPr eaLnBrk="1" hangingPunct="1"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43D207F5-60CC-3814-26A6-1BA5F728F4BC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625600" y="0"/>
            <a:ext cx="10566400" cy="990600"/>
          </a:xfrm>
          <a:prstGeom prst="rect">
            <a:avLst/>
          </a:prstGeom>
        </p:spPr>
        <p:txBody>
          <a:bodyPr/>
          <a:lstStyle/>
          <a:p>
            <a:pPr algn="r" eaLnBrk="1" hangingPunct="1"/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Engine Start</a:t>
            </a:r>
            <a:br>
              <a:rPr lang="en-US" altLang="en-US" sz="28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28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(Lycoming Recommendations)</a:t>
            </a:r>
            <a:endParaRPr lang="en-US" altLang="en-US" dirty="0">
              <a:solidFill>
                <a:schemeClr val="bg1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97E593F1-D579-8137-93C6-88BD098ACDF4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533400" y="762000"/>
            <a:ext cx="11201400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Use of Primer vs. Pumping the Throttle  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  <a:sym typeface="Symbol" panose="05050102010706020507" pitchFamily="18" charset="2"/>
              </a:rPr>
              <a:t>The Primer injects fuel into the cylinder(s).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  <a:sym typeface="Symbol" panose="05050102010706020507" pitchFamily="18" charset="2"/>
              </a:rPr>
              <a:t>Pumping the Throttle uses the carburetor’s Accelerator Pump to inject fuel into the carburetor (for acceleration).</a:t>
            </a:r>
          </a:p>
          <a:p>
            <a:pPr lvl="2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  <a:sym typeface="Symbol" panose="05050102010706020507" pitchFamily="18" charset="2"/>
              </a:rPr>
              <a:t>Fuel injected into the carburetor without the engine cranking will “dribble down” the carburetor, and onto the air intake, lower cowling, and possibly, the ground.</a:t>
            </a:r>
          </a:p>
          <a:p>
            <a:pPr lvl="2" eaLnBrk="1" hangingPunct="1">
              <a:defRPr/>
            </a:pPr>
            <a:r>
              <a:rPr lang="en-US" altLang="en-US" sz="2000" b="1" dirty="0">
                <a:ea typeface="ＭＳ Ｐゴシック" panose="020B0600070205080204" pitchFamily="34" charset="-128"/>
                <a:sym typeface="Symbol" panose="05050102010706020507" pitchFamily="18" charset="2"/>
              </a:rPr>
              <a:t>This causes a risk of fire</a:t>
            </a:r>
            <a:r>
              <a:rPr lang="en-US" altLang="en-US" sz="2000" dirty="0">
                <a:ea typeface="ＭＳ Ｐゴシック" panose="020B0600070205080204" pitchFamily="34" charset="-128"/>
                <a:sym typeface="Symbol" panose="05050102010706020507" pitchFamily="18" charset="2"/>
              </a:rPr>
              <a:t>.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  <a:sym typeface="Symbol" panose="05050102010706020507" pitchFamily="18" charset="2"/>
              </a:rPr>
              <a:t>See video on next slide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  <a:sym typeface="Symbol" panose="05050102010706020507" pitchFamily="18" charset="2"/>
              </a:rPr>
              <a:t>Secondary video here: </a:t>
            </a:r>
            <a:r>
              <a:rPr lang="en-US" altLang="en-US" sz="2000" dirty="0">
                <a:ea typeface="ＭＳ Ｐゴシック" panose="020B0600070205080204" pitchFamily="34" charset="-128"/>
                <a:sym typeface="Symbol" panose="05050102010706020507" pitchFamily="18" charset="2"/>
                <a:hlinkClick r:id="rId2"/>
              </a:rPr>
              <a:t>Accelerator Pump Video (YouTube)</a:t>
            </a:r>
            <a:endParaRPr lang="en-US" altLang="en-US" sz="2000" dirty="0">
              <a:ea typeface="ＭＳ Ｐゴシック" panose="020B0600070205080204" pitchFamily="34" charset="-128"/>
              <a:sym typeface="Symbol" panose="05050102010706020507" pitchFamily="18" charset="2"/>
            </a:endParaRPr>
          </a:p>
          <a:p>
            <a:pPr lvl="1" eaLnBrk="1" hangingPunct="1">
              <a:defRPr/>
            </a:pPr>
            <a:endParaRPr lang="en-US" altLang="en-US" sz="2000" dirty="0">
              <a:ea typeface="ＭＳ Ｐゴシック" panose="020B0600070205080204" pitchFamily="34" charset="-128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21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imer vs Throttle">
            <a:hlinkClick r:id="" action="ppaction://media"/>
            <a:extLst>
              <a:ext uri="{FF2B5EF4-FFF2-40B4-BE49-F238E27FC236}">
                <a16:creationId xmlns:a16="http://schemas.microsoft.com/office/drawing/2014/main" id="{8A1854CF-3787-7DB3-1500-5BA0679FDC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6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43D207F5-60CC-3814-26A6-1BA5F728F4BC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625600" y="0"/>
            <a:ext cx="10566400" cy="990600"/>
          </a:xfrm>
          <a:prstGeom prst="rect">
            <a:avLst/>
          </a:prstGeom>
        </p:spPr>
        <p:txBody>
          <a:bodyPr/>
          <a:lstStyle/>
          <a:p>
            <a:pPr algn="r" eaLnBrk="1" hangingPunct="1"/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Engine Start</a:t>
            </a:r>
            <a:br>
              <a:rPr lang="en-US" altLang="en-US" sz="28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28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(Condor-Recommended Cold-Weather Starting Procedures)</a:t>
            </a:r>
            <a:endParaRPr lang="en-US" altLang="en-US" dirty="0">
              <a:solidFill>
                <a:schemeClr val="bg1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97E593F1-D579-8137-93C6-88BD098ACDF4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533400" y="762000"/>
            <a:ext cx="11201400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Refer to: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“Amplified Procedures” in aircraft’s POH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“Cold-Weather Starting Cheat Sheet” on the Condor website</a:t>
            </a:r>
          </a:p>
          <a:p>
            <a:pPr lvl="1" eaLnBrk="1" hangingPunct="1">
              <a:defRPr/>
            </a:pPr>
            <a:endParaRPr lang="en-US" altLang="en-US" sz="14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Avoid high-RPM start </a:t>
            </a:r>
            <a:r>
              <a:rPr lang="en-US" altLang="en-US" sz="2400" dirty="0">
                <a:ea typeface="ＭＳ Ｐゴシック" panose="020B0600070205080204" pitchFamily="34" charset="-128"/>
              </a:rPr>
              <a:t>(shoot for 1000 RPM)</a:t>
            </a:r>
            <a:endParaRPr lang="en-US" altLang="en-US" sz="26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Caution:  STOP CRANKING if:</a:t>
            </a:r>
          </a:p>
          <a:p>
            <a:pPr marL="744538" lvl="1" indent="-344488" eaLnBrk="1" hangingPunct="1">
              <a:buFont typeface="+mj-lt"/>
              <a:buAutoNum type="arabicPeriod"/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The engine doesn’t start after (4) attempts</a:t>
            </a:r>
          </a:p>
          <a:p>
            <a:pPr marL="1030288" lvl="2" indent="-230188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Let the engine “sit” for (10) minutes before re-attempting starting</a:t>
            </a:r>
          </a:p>
          <a:p>
            <a:pPr marL="1030288" lvl="2" indent="-230188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Continuous cranking is very hard on the engine and starter, and will eventually </a:t>
            </a:r>
            <a:br>
              <a:rPr lang="en-US" altLang="en-US" sz="2000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run-down the battery requiring a jump start. </a:t>
            </a:r>
            <a:br>
              <a:rPr lang="en-US" altLang="en-US" sz="2000" dirty="0">
                <a:ea typeface="ＭＳ Ｐゴシック" panose="020B0600070205080204" pitchFamily="34" charset="-128"/>
              </a:rPr>
            </a:br>
            <a:r>
              <a:rPr lang="en-US" altLang="en-US" sz="1800" dirty="0">
                <a:ea typeface="ＭＳ Ｐゴシック" panose="020B0600070205080204" pitchFamily="34" charset="-128"/>
              </a:rPr>
              <a:t>(If a battery is dead, please follow maintenance reporting procedures)</a:t>
            </a:r>
            <a:br>
              <a:rPr lang="en-US" altLang="en-US" sz="2000" dirty="0">
                <a:ea typeface="ＭＳ Ｐゴシック" panose="020B0600070205080204" pitchFamily="34" charset="-128"/>
              </a:rPr>
            </a:br>
            <a:endParaRPr lang="en-US" altLang="en-US" sz="2000" dirty="0">
              <a:ea typeface="ＭＳ Ｐゴシック" panose="020B0600070205080204" pitchFamily="34" charset="-128"/>
            </a:endParaRPr>
          </a:p>
          <a:p>
            <a:pPr marL="744538" lvl="1" indent="-344488" eaLnBrk="1" hangingPunct="1">
              <a:buFont typeface="+mj-lt"/>
              <a:buAutoNum type="arabicPeriod"/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If you smell fuel, or notice a blue puddle (Avgas) under the engine:</a:t>
            </a:r>
          </a:p>
          <a:p>
            <a:pPr marL="1030288" lvl="2" indent="-230188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You have likely flooded the engine, and </a:t>
            </a:r>
            <a:r>
              <a:rPr lang="en-US" altLang="en-US" sz="2000" b="1" dirty="0">
                <a:ea typeface="ＭＳ Ｐゴシック" panose="020B0600070205080204" pitchFamily="34" charset="-128"/>
              </a:rPr>
              <a:t>there is a risk of fire</a:t>
            </a:r>
            <a:r>
              <a:rPr lang="en-US" altLang="en-US" sz="2000" dirty="0">
                <a:ea typeface="ＭＳ Ｐゴシック" panose="020B0600070205080204" pitchFamily="34" charset="-128"/>
              </a:rPr>
              <a:t>.</a:t>
            </a:r>
          </a:p>
          <a:p>
            <a:pPr marL="1314450" lvl="2" indent="-514350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This is an good time to know where to find a fire extinguisher</a:t>
            </a:r>
            <a:br>
              <a:rPr lang="en-US" altLang="en-US" sz="2000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(either in the aircraft or in the hangar)</a:t>
            </a:r>
            <a:endParaRPr lang="en-US" altLang="en-US" sz="2000" dirty="0">
              <a:ea typeface="ＭＳ Ｐゴシック" panose="020B0600070205080204" pitchFamily="34" charset="-128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0624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43D207F5-60CC-3814-26A6-1BA5F728F4BC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625600" y="0"/>
            <a:ext cx="10566400" cy="990600"/>
          </a:xfrm>
          <a:prstGeom prst="rect">
            <a:avLst/>
          </a:prstGeom>
        </p:spPr>
        <p:txBody>
          <a:bodyPr/>
          <a:lstStyle/>
          <a:p>
            <a:pPr algn="r" eaLnBrk="1" hangingPunct="1"/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Engine Start</a:t>
            </a:r>
            <a:br>
              <a:rPr lang="en-US" altLang="en-US" sz="28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28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(Condor-Recommended Cold-Weather Starting Procedures)</a:t>
            </a:r>
            <a:endParaRPr lang="en-US" altLang="en-US" dirty="0">
              <a:solidFill>
                <a:schemeClr val="bg1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97E593F1-D579-8137-93C6-88BD098ACDF4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533400" y="762000"/>
            <a:ext cx="11201400" cy="5257800"/>
          </a:xfrm>
        </p:spPr>
        <p:txBody>
          <a:bodyPr/>
          <a:lstStyle/>
          <a:p>
            <a:pPr eaLnBrk="1" hangingPunct="1">
              <a:defRPr/>
            </a:pPr>
            <a:endParaRPr lang="en-US" altLang="en-US" sz="20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Condor Aircraft with Lycoming Carbureted Engines</a:t>
            </a:r>
            <a:br>
              <a:rPr lang="en-US" altLang="en-US" sz="2600" dirty="0">
                <a:ea typeface="ＭＳ Ｐゴシック" panose="020B0600070205080204" pitchFamily="34" charset="-128"/>
              </a:rPr>
            </a:br>
            <a:r>
              <a:rPr lang="en-US" altLang="en-US" sz="1800" dirty="0">
                <a:ea typeface="ＭＳ Ｐゴシック" panose="020B0600070205080204" pitchFamily="34" charset="-128"/>
              </a:rPr>
              <a:t>(N89549, N96573, N62104, N98887, N2806M, N4335M)</a:t>
            </a:r>
            <a:br>
              <a:rPr lang="en-US" altLang="en-US" sz="1800" dirty="0">
                <a:ea typeface="ＭＳ Ｐゴシック" panose="020B0600070205080204" pitchFamily="34" charset="-128"/>
              </a:rPr>
            </a:br>
            <a:endParaRPr lang="en-US" altLang="en-US" sz="2600" dirty="0">
              <a:ea typeface="ＭＳ Ｐゴシック" panose="020B0600070205080204" pitchFamily="34" charset="-128"/>
            </a:endParaRPr>
          </a:p>
          <a:p>
            <a:pPr marL="801688" lvl="1" indent="-344488" eaLnBrk="1" hangingPunct="1">
              <a:buFont typeface="+mj-lt"/>
              <a:buAutoNum type="arabicPeriod"/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Prime the engine using the Primer, no more than (2) times</a:t>
            </a:r>
            <a:br>
              <a:rPr lang="en-US" altLang="en-US" sz="2000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(When pulling the primer knob out, listen for the primer filling with fuel </a:t>
            </a:r>
            <a:br>
              <a:rPr lang="en-US" altLang="en-US" sz="2000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before pushing it back in)</a:t>
            </a:r>
          </a:p>
          <a:p>
            <a:pPr marL="801688" lvl="1" indent="-344488" eaLnBrk="1" hangingPunct="1">
              <a:buFont typeface="+mj-lt"/>
              <a:buAutoNum type="arabicPeriod"/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Advance the throttle to full-open and back to the closed position (2) times</a:t>
            </a:r>
            <a:br>
              <a:rPr lang="en-US" altLang="en-US" sz="2000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(This uses the carburetor’s Accelerator Pump)</a:t>
            </a:r>
          </a:p>
          <a:p>
            <a:pPr marL="801688" lvl="1" indent="-344488" eaLnBrk="1" hangingPunct="1">
              <a:buFont typeface="+mj-lt"/>
              <a:buAutoNum type="arabicPeriod"/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Leave the Throttle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fulled</a:t>
            </a:r>
            <a:r>
              <a:rPr lang="en-US" altLang="en-US" sz="2000" dirty="0">
                <a:ea typeface="ＭＳ Ｐゴシック" panose="020B0600070205080204" pitchFamily="34" charset="-128"/>
              </a:rPr>
              <a:t>-closed (idle)</a:t>
            </a:r>
          </a:p>
          <a:p>
            <a:pPr marL="801688" lvl="1" indent="-344488" eaLnBrk="1" hangingPunct="1">
              <a:buFont typeface="+mj-lt"/>
              <a:buAutoNum type="arabicPeriod"/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Engage the Starter.  If the engine fires, but does not continue to run, pump the throttle a couple times while cranking the engine – but only small pumps</a:t>
            </a:r>
          </a:p>
          <a:p>
            <a:pPr marL="1314450" lvl="2" indent="-514350" eaLnBrk="1" hangingPunct="1">
              <a:defRPr/>
            </a:pPr>
            <a:endParaRPr lang="en-US" altLang="en-US" sz="2000" dirty="0">
              <a:ea typeface="ＭＳ Ｐゴシック" panose="020B0600070205080204" pitchFamily="34" charset="-128"/>
              <a:sym typeface="Symbol" panose="05050102010706020507" pitchFamily="18" charset="2"/>
            </a:endParaRPr>
          </a:p>
          <a:p>
            <a:pPr marL="344488" indent="-344488" eaLnBrk="1" hangingPunct="1">
              <a:defRPr/>
            </a:pPr>
            <a:r>
              <a:rPr lang="en-US" altLang="en-US" sz="2000" b="1" u="sng" dirty="0">
                <a:ea typeface="ＭＳ Ｐゴシック" panose="020B0600070205080204" pitchFamily="34" charset="-128"/>
                <a:sym typeface="Symbol" panose="05050102010706020507" pitchFamily="18" charset="2"/>
              </a:rPr>
              <a:t>NOTE</a:t>
            </a:r>
            <a:r>
              <a:rPr lang="en-US" altLang="en-US" sz="2000" dirty="0">
                <a:ea typeface="ＭＳ Ｐゴシック" panose="020B0600070205080204" pitchFamily="34" charset="-128"/>
                <a:sym typeface="Symbol" panose="05050102010706020507" pitchFamily="18" charset="2"/>
              </a:rPr>
              <a:t>:  Excessive pumping of the Throttle could </a:t>
            </a:r>
            <a:r>
              <a:rPr lang="en-US" altLang="en-US" sz="2000" b="1" dirty="0">
                <a:ea typeface="ＭＳ Ｐゴシック" panose="020B0600070205080204" pitchFamily="34" charset="-128"/>
                <a:sym typeface="Symbol" panose="05050102010706020507" pitchFamily="18" charset="2"/>
              </a:rPr>
              <a:t>lead to an engine fire</a:t>
            </a:r>
            <a:r>
              <a:rPr lang="en-US" altLang="en-US" sz="2000" dirty="0">
                <a:ea typeface="ＭＳ Ｐゴシック" panose="020B0600070205080204" pitchFamily="34" charset="-128"/>
                <a:sym typeface="Symbol" panose="05050102010706020507" pitchFamily="18" charset="2"/>
              </a:rPr>
              <a:t>.</a:t>
            </a:r>
            <a:endParaRPr lang="en-US" altLang="en-US" sz="2600" dirty="0">
              <a:ea typeface="ＭＳ Ｐゴシック" panose="020B0600070205080204" pitchFamily="34" charset="-128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2051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9612AEB9-5A21-1EF3-7C58-1BDF96EA9604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625600" y="0"/>
            <a:ext cx="10566400" cy="990600"/>
          </a:xfrm>
          <a:prstGeom prst="rect">
            <a:avLst/>
          </a:prstGeom>
        </p:spPr>
        <p:txBody>
          <a:bodyPr/>
          <a:lstStyle/>
          <a:p>
            <a:pPr algn="r" eaLnBrk="1" hangingPunct="1"/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Taxiing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F264CC7-72EE-36D5-B5FC-2A03C82B9D08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533400" y="762000"/>
            <a:ext cx="11658600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Taxi slower than normal &amp; avoid hard braking</a:t>
            </a:r>
          </a:p>
          <a:p>
            <a:pPr marL="0" indent="0" eaLnBrk="1" hangingPunct="1">
              <a:buNone/>
              <a:defRPr/>
            </a:pPr>
            <a:endParaRPr lang="en-US" altLang="en-US" sz="26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Avoid taxiing thru areas of snow &amp; slush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Snow &amp; slush can be thrown into wheel wells (or pants) which could</a:t>
            </a:r>
            <a:br>
              <a:rPr lang="en-US" altLang="en-US" sz="2000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freeze &amp; lock wheels or brakes</a:t>
            </a:r>
          </a:p>
          <a:p>
            <a:pPr lvl="1" eaLnBrk="1" hangingPunct="1">
              <a:defRPr/>
            </a:pPr>
            <a:endParaRPr lang="en-US" altLang="en-US" sz="20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Attempt to keep the nose wheel on centerline to avoid wingtips striking snow drifts, plowed snow, or other objects</a:t>
            </a:r>
          </a:p>
          <a:p>
            <a:pPr marL="457200" lvl="1" indent="0" eaLnBrk="1" hangingPunct="1">
              <a:buNone/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Beware of KPJC taxiway centerlines at the north and sound ends of the runway.  </a:t>
            </a:r>
            <a:br>
              <a:rPr lang="en-US" altLang="en-US" sz="2000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They are not centered.</a:t>
            </a:r>
          </a:p>
          <a:p>
            <a:pPr marL="457200" lvl="1" indent="0" eaLnBrk="1" hangingPunct="1">
              <a:buNone/>
              <a:defRPr/>
            </a:pPr>
            <a:endParaRPr lang="en-US" altLang="en-US" sz="20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Strong winds can cause </a:t>
            </a:r>
            <a:r>
              <a:rPr lang="en-US" altLang="en-US" sz="2600" dirty="0" err="1">
                <a:ea typeface="ＭＳ Ｐゴシック" panose="020B0600070205080204" pitchFamily="34" charset="-128"/>
              </a:rPr>
              <a:t>weathervaning</a:t>
            </a:r>
            <a:endParaRPr lang="en-US" altLang="en-US" sz="26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755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38DD665D-15FC-AF5B-35AF-F7225F8F2952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625600" y="0"/>
            <a:ext cx="10566400" cy="990600"/>
          </a:xfrm>
          <a:prstGeom prst="rect">
            <a:avLst/>
          </a:prstGeom>
        </p:spPr>
        <p:txBody>
          <a:bodyPr/>
          <a:lstStyle/>
          <a:p>
            <a:pPr algn="r" eaLnBrk="1" hangingPunct="1"/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Run-up &amp; Takeoff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A4638EC7-B0A6-B17F-EA93-379908317A91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558800" y="762000"/>
            <a:ext cx="8280400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Run-Up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Select a dry area (if possible)</a:t>
            </a:r>
          </a:p>
          <a:p>
            <a:pPr lvl="2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Plane will slide on snow/ice when run-up power applied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Keep tach below 1000 RPM until oil temp is in green</a:t>
            </a:r>
          </a:p>
          <a:p>
            <a:pPr lvl="1" eaLnBrk="1" hangingPunct="1">
              <a:defRPr/>
            </a:pPr>
            <a:endParaRPr lang="en-US" altLang="en-US" sz="10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Takeoff from snow-covered runway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Consider soft-field takeoff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Avoid braking – use rudder for steering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Exercise caution when turning onto runway</a:t>
            </a:r>
          </a:p>
          <a:p>
            <a:pPr lvl="1" eaLnBrk="1" hangingPunct="1">
              <a:defRPr/>
            </a:pPr>
            <a:endParaRPr lang="en-US" altLang="en-US" sz="10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On takeoff roll, note &amp; call-out “Airspeed Alive” to ensure that Pitot Tube Cover is not stuck or </a:t>
            </a:r>
            <a:br>
              <a:rPr lang="en-US" altLang="en-US" sz="2600" dirty="0">
                <a:ea typeface="ＭＳ Ｐゴシック" panose="020B0600070205080204" pitchFamily="34" charset="-128"/>
              </a:rPr>
            </a:br>
            <a:r>
              <a:rPr lang="en-US" altLang="en-US" sz="2600" dirty="0">
                <a:ea typeface="ＭＳ Ｐゴシック" panose="020B0600070205080204" pitchFamily="34" charset="-128"/>
              </a:rPr>
              <a:t>frozen in place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59FB25-9821-A367-757B-AE016C7EE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495800"/>
            <a:ext cx="1339615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>
            <a:extLst>
              <a:ext uri="{FF2B5EF4-FFF2-40B4-BE49-F238E27FC236}">
                <a16:creationId xmlns:a16="http://schemas.microsoft.com/office/drawing/2014/main" id="{70868850-3643-35A9-22FA-6AC1F6451BB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Effect of Slush/Snow on Runway</a:t>
            </a:r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A96B2282-E300-5D9B-7654-564B5B2C43B9}"/>
              </a:ext>
            </a:extLst>
          </p:cNvPr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2209801" y="1579563"/>
            <a:ext cx="3656013" cy="29845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600" u="sng">
                <a:ea typeface="ＭＳ Ｐゴシック" panose="020B0600070205080204" pitchFamily="34" charset="-128"/>
              </a:rPr>
              <a:t>Slush Depth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600">
                <a:ea typeface="ＭＳ Ｐゴシック" panose="020B0600070205080204" pitchFamily="34" charset="-128"/>
              </a:rPr>
              <a:t>½ Inch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600">
                <a:ea typeface="ＭＳ Ｐゴシック" panose="020B0600070205080204" pitchFamily="34" charset="-128"/>
              </a:rPr>
              <a:t>1 Inch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600">
                <a:ea typeface="ＭＳ Ｐゴシック" panose="020B0600070205080204" pitchFamily="34" charset="-128"/>
              </a:rPr>
              <a:t>1- ¼ Inch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600">
                <a:ea typeface="ＭＳ Ｐゴシック" panose="020B0600070205080204" pitchFamily="34" charset="-128"/>
              </a:rPr>
              <a:t>2 Inches</a:t>
            </a:r>
          </a:p>
          <a:p>
            <a:pPr eaLnBrk="1" hangingPunct="1">
              <a:defRPr/>
            </a:pPr>
            <a:endParaRPr lang="en-US" altLang="en-US" sz="2600">
              <a:ea typeface="ＭＳ Ｐゴシック" panose="020B0600070205080204" pitchFamily="34" charset="-128"/>
            </a:endParaRP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549EE234-20F3-90CA-7602-AFE006F8E1EB}"/>
              </a:ext>
            </a:extLst>
          </p:cNvPr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5256214" y="1579564"/>
            <a:ext cx="4237037" cy="2992437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600" u="sng">
                <a:ea typeface="ＭＳ Ｐゴシック" panose="020B0600070205080204" pitchFamily="34" charset="-128"/>
              </a:rPr>
              <a:t>Takeoff Distance Increase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600">
                <a:ea typeface="ＭＳ Ｐゴシック" panose="020B0600070205080204" pitchFamily="34" charset="-128"/>
              </a:rPr>
              <a:t>15 percent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600">
                <a:ea typeface="ＭＳ Ｐゴシック" panose="020B0600070205080204" pitchFamily="34" charset="-128"/>
              </a:rPr>
              <a:t>50 percent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600">
                <a:ea typeface="ＭＳ Ｐゴシック" panose="020B0600070205080204" pitchFamily="34" charset="-128"/>
              </a:rPr>
              <a:t>100 percent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600">
                <a:ea typeface="ＭＳ Ｐゴシック" panose="020B0600070205080204" pitchFamily="34" charset="-128"/>
              </a:rPr>
              <a:t>Takeoff not possible</a:t>
            </a: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FEF63D3F-462C-A520-C3C5-1171EAA6F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4715" y="5791200"/>
            <a:ext cx="79816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Rule of Thumb</a:t>
            </a:r>
            <a:r>
              <a:rPr lang="en-US" alt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If you can’t walk without falling, don’t take off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C8F24245-29C2-536B-BB89-06FFB092834D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625600" y="0"/>
            <a:ext cx="10566400" cy="990600"/>
          </a:xfrm>
          <a:prstGeom prst="rect">
            <a:avLst/>
          </a:prstGeom>
        </p:spPr>
        <p:txBody>
          <a:bodyPr/>
          <a:lstStyle/>
          <a:p>
            <a:pPr algn="r" eaLnBrk="1" hangingPunct="1"/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Enroute</a:t>
            </a:r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8F8E1997-5941-C8D0-A05F-845BC695DBCC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533400" y="685800"/>
            <a:ext cx="4803775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Cabin Heat &amp; Defroster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Be aware of the effects of Carbon Monoxide poisoning</a:t>
            </a:r>
          </a:p>
          <a:p>
            <a:pPr lvl="2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Headache, increased respiration, drowsiness, blurred vision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If symptoms appear, discontinue use, open fresh air vents, and land as soon as possible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sz="2600" dirty="0">
              <a:ea typeface="ＭＳ Ｐゴシック" panose="020B0600070205080204" pitchFamily="34" charset="-128"/>
            </a:endParaRP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08AB42ED-5A27-68C5-D285-4A8705F07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426" y="1243012"/>
            <a:ext cx="3040063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6">
            <a:extLst>
              <a:ext uri="{FF2B5EF4-FFF2-40B4-BE49-F238E27FC236}">
                <a16:creationId xmlns:a16="http://schemas.microsoft.com/office/drawing/2014/main" id="{A5392A42-0EA8-01F0-25F0-52B6098F5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57282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96A2EE0-9A33-A772-A5CB-9D3897731456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625600" y="0"/>
            <a:ext cx="10566400" cy="990600"/>
          </a:xfrm>
          <a:prstGeom prst="rect">
            <a:avLst/>
          </a:prstGeom>
        </p:spPr>
        <p:txBody>
          <a:bodyPr/>
          <a:lstStyle/>
          <a:p>
            <a:pPr algn="r" eaLnBrk="1" hangingPunct="1"/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Enroute</a:t>
            </a:r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A45E2DB2-EB79-96C8-E515-25BF6B0F4B6D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533400" y="685800"/>
            <a:ext cx="7239000" cy="4724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Pitot Heat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Use when in IMC or when flying in precipitation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Be aware of effects of iced up pitot tube or static ports</a:t>
            </a:r>
          </a:p>
          <a:p>
            <a:pPr eaLnBrk="1" hangingPunct="1">
              <a:defRPr/>
            </a:pPr>
            <a:endParaRPr lang="en-US" altLang="en-US" sz="20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Monitor Enroute &amp; Destination Weather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Check ATIS/AWOS, HIWAS, etc. along route of flight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Utilize ADS-B METARS via aircraft GPS and/or Foreflight, etc.</a:t>
            </a:r>
          </a:p>
          <a:p>
            <a:pPr eaLnBrk="1" hangingPunct="1">
              <a:defRPr/>
            </a:pPr>
            <a:endParaRPr lang="en-US" altLang="en-US" sz="20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Monitor outside air temperature </a:t>
            </a:r>
          </a:p>
          <a:p>
            <a:pPr eaLnBrk="1" hangingPunct="1">
              <a:defRPr/>
            </a:pPr>
            <a:endParaRPr lang="en-US" altLang="en-US" sz="20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Monitor leading edges, OAT probe, etc. for ice accumulation</a:t>
            </a:r>
          </a:p>
          <a:p>
            <a:pPr eaLnBrk="1" hangingPunct="1">
              <a:defRPr/>
            </a:pPr>
            <a:endParaRPr lang="en-US" altLang="en-US" sz="20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endParaRPr lang="en-US" altLang="en-US" sz="2000" dirty="0">
              <a:ea typeface="ＭＳ Ｐゴシック" panose="020B0600070205080204" pitchFamily="34" charset="-128"/>
            </a:endParaRPr>
          </a:p>
        </p:txBody>
      </p:sp>
      <p:sp>
        <p:nvSpPr>
          <p:cNvPr id="14340" name="Rectangle 5">
            <a:extLst>
              <a:ext uri="{FF2B5EF4-FFF2-40B4-BE49-F238E27FC236}">
                <a16:creationId xmlns:a16="http://schemas.microsoft.com/office/drawing/2014/main" id="{7F62D777-BB90-9968-4166-5A4246274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57282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graphicFrame>
        <p:nvGraphicFramePr>
          <p:cNvPr id="154660" name="Group 36">
            <a:extLst>
              <a:ext uri="{FF2B5EF4-FFF2-40B4-BE49-F238E27FC236}">
                <a16:creationId xmlns:a16="http://schemas.microsoft.com/office/drawing/2014/main" id="{6E592A80-9376-3316-CDFD-E28B8C6EF1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118719"/>
              </p:ext>
            </p:extLst>
          </p:nvPr>
        </p:nvGraphicFramePr>
        <p:xfrm>
          <a:off x="8458201" y="2133600"/>
          <a:ext cx="3505200" cy="2378138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1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Instrument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9" marB="4571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Static Blockage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9" marB="4571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Pitot Blockage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9" marB="4571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Altimeter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9" marB="4571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"Freezes" at constant value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9" marB="4571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n/a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9" marB="4571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Vertical Speed Indicator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9" marB="4571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"Freezes" at zero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9" marB="4571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n/a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9" marB="4571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36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Airspeed Indicator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9" marB="4571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Under-reads in climb and over-reads in descent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9" marB="4571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Over-reads in climb and under-reads in descent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9" marB="45719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ECBA69FF-017C-0DB2-A6DD-B54CB6660E3C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625600" y="0"/>
            <a:ext cx="10566400" cy="990600"/>
          </a:xfrm>
          <a:prstGeom prst="rect">
            <a:avLst/>
          </a:prstGeom>
        </p:spPr>
        <p:txBody>
          <a:bodyPr/>
          <a:lstStyle/>
          <a:p>
            <a:pPr algn="r" eaLnBrk="1" hangingPunct="1"/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Enroute</a:t>
            </a:r>
          </a:p>
        </p:txBody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8A26F8D1-3A0D-04CF-B5F7-8EA576AB60E9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533400" y="685800"/>
            <a:ext cx="11387667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Monitor enroute airspeed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A loss of airspeed is an indication of airframe icing</a:t>
            </a:r>
          </a:p>
          <a:p>
            <a:pPr lvl="1" eaLnBrk="1" hangingPunct="1"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Monitor engine power settings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A loss of RPM (fixed pitch prop) or manifold pressure (constant speed prop) is an indication of carburetor ice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Apply carb heat &amp; </a:t>
            </a:r>
            <a:r>
              <a:rPr lang="en-US" altLang="en-US" sz="2000" u="sng" dirty="0">
                <a:ea typeface="ＭＳ Ｐゴシック" panose="020B0600070205080204" pitchFamily="34" charset="-128"/>
              </a:rPr>
              <a:t>leave on </a:t>
            </a:r>
            <a:r>
              <a:rPr lang="en-US" altLang="en-US" sz="2000" dirty="0">
                <a:ea typeface="ＭＳ Ｐゴシック" panose="020B0600070205080204" pitchFamily="34" charset="-128"/>
              </a:rPr>
              <a:t>for 10-15 seconds or until engine roughness has ceased</a:t>
            </a:r>
          </a:p>
          <a:p>
            <a:pPr lvl="2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Remember, the engine will run rougher before it gets better! This usually means additional power loss… leave the carb heat on until the roughness smooths out!</a:t>
            </a:r>
          </a:p>
          <a:p>
            <a:pPr lvl="2" eaLnBrk="1" hangingPunct="1">
              <a:defRPr/>
            </a:pPr>
            <a:endParaRPr lang="en-US" altLang="en-US" sz="20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Exercise Constant Speed Props every (30) minutes to help prevent oil congealing in the propeller hub.</a:t>
            </a:r>
          </a:p>
          <a:p>
            <a:pPr lvl="1" eaLnBrk="1" hangingPunct="1"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6E7ACDB-4D07-F507-0F8B-D24CFEC34CBE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625600" y="0"/>
            <a:ext cx="10566400" cy="990600"/>
          </a:xfrm>
          <a:prstGeom prst="rect">
            <a:avLst/>
          </a:prstGeom>
        </p:spPr>
        <p:txBody>
          <a:bodyPr/>
          <a:lstStyle/>
          <a:p>
            <a:pPr algn="r" eaLnBrk="1" hangingPunct="1"/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Winter Flying:  Phases of Flight</a:t>
            </a:r>
          </a:p>
        </p:txBody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16BA91EB-BDFE-E9E6-9F49-FA39B546C29E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533400" y="800100"/>
            <a:ext cx="11387667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Preflight (including </a:t>
            </a:r>
            <a:r>
              <a:rPr lang="en-US" altLang="en-US" sz="2600" dirty="0" err="1">
                <a:ea typeface="ＭＳ Ｐゴシック" panose="020B0600070205080204" pitchFamily="34" charset="-128"/>
              </a:rPr>
              <a:t>Wx</a:t>
            </a:r>
            <a:r>
              <a:rPr lang="en-US" altLang="en-US" sz="2600" dirty="0">
                <a:ea typeface="ＭＳ Ｐゴシック" panose="020B0600070205080204" pitchFamily="34" charset="-128"/>
              </a:rPr>
              <a:t> briefing)</a:t>
            </a: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Taxi &amp; Takeoff</a:t>
            </a: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Enroute</a:t>
            </a: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Initial Descent</a:t>
            </a: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Approach &amp; Landing</a:t>
            </a: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Post-Flight</a:t>
            </a:r>
          </a:p>
          <a:p>
            <a:pPr eaLnBrk="1" hangingPunct="1">
              <a:defRPr/>
            </a:pPr>
            <a:endParaRPr lang="en-US" altLang="en-US" sz="26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Night Currency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Due to shorter days, many flights may be completed at night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Are you Night Current?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ECBA69FF-017C-0DB2-A6DD-B54CB6660E3C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625600" y="0"/>
            <a:ext cx="10566400" cy="990600"/>
          </a:xfrm>
          <a:prstGeom prst="rect">
            <a:avLst/>
          </a:prstGeom>
        </p:spPr>
        <p:txBody>
          <a:bodyPr/>
          <a:lstStyle/>
          <a:p>
            <a:pPr algn="r" eaLnBrk="1" hangingPunct="1"/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Initial Descent</a:t>
            </a:r>
          </a:p>
        </p:txBody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8A26F8D1-3A0D-04CF-B5F7-8EA576AB60E9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533400" y="685800"/>
            <a:ext cx="11387667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Prior to power reduction, check Carb Heat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If not checked, and Carburetor Ice is present, extreme engine roughness may occur</a:t>
            </a:r>
            <a:br>
              <a:rPr lang="en-US" altLang="en-US" sz="2000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once power is reduced</a:t>
            </a:r>
          </a:p>
          <a:p>
            <a:pPr lvl="1" eaLnBrk="1" hangingPunct="1">
              <a:defRPr/>
            </a:pPr>
            <a:endParaRPr lang="en-US" altLang="en-US" sz="20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Avoid power-off letdowns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This is especially applicable to cold-weather operations when shock-cooling of the engine is likely (may result in cracked cylinder heads, warped exhaust valves, and bent pushrods)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Lycoming recommends:</a:t>
            </a:r>
          </a:p>
          <a:p>
            <a:pPr lvl="2" eaLnBrk="1" hangingPunct="1">
              <a:defRPr/>
            </a:pPr>
            <a:r>
              <a:rPr lang="en-US" altLang="en-US" sz="1800" dirty="0">
                <a:ea typeface="ＭＳ Ｐゴシック" panose="020B0600070205080204" pitchFamily="34" charset="-128"/>
              </a:rPr>
              <a:t>Letdown speed should not exceed high-cruise speed or 1,000 fpm</a:t>
            </a:r>
          </a:p>
          <a:p>
            <a:pPr lvl="2" eaLnBrk="1" hangingPunct="1">
              <a:defRPr/>
            </a:pPr>
            <a:r>
              <a:rPr lang="en-US" altLang="en-US" sz="1800" dirty="0">
                <a:ea typeface="ＭＳ Ｐゴシック" panose="020B0600070205080204" pitchFamily="34" charset="-128"/>
              </a:rPr>
              <a:t>CHTs (Cylinder Head Temperatures) change limited to 50</a:t>
            </a:r>
            <a:r>
              <a:rPr lang="en-US" altLang="en-US" sz="1800" dirty="0">
                <a:ea typeface="ＭＳ Ｐゴシック" panose="020B0600070205080204" pitchFamily="34" charset="-128"/>
                <a:sym typeface="Symbol" panose="05050102010706020507" pitchFamily="18" charset="2"/>
              </a:rPr>
              <a:t> F per minute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If aircraft is equipped with an Engine Analyzer, it will display the</a:t>
            </a:r>
            <a:br>
              <a:rPr lang="en-US" altLang="en-US" sz="2000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fastest cooling cylinder, and will display a </a:t>
            </a:r>
            <a:r>
              <a:rPr lang="en-US" altLang="en-US" sz="2000" dirty="0">
                <a:ea typeface="ＭＳ Ｐゴシック" panose="020B0600070205080204" pitchFamily="34" charset="-128"/>
                <a:sym typeface="Symbol" panose="05050102010706020507" pitchFamily="18" charset="2"/>
              </a:rPr>
              <a:t>“Shock Cooling” alarm</a:t>
            </a:r>
            <a:br>
              <a:rPr lang="en-US" altLang="en-US" sz="2000" dirty="0">
                <a:ea typeface="ＭＳ Ｐゴシック" panose="020B0600070205080204" pitchFamily="34" charset="-128"/>
                <a:sym typeface="Symbol" panose="05050102010706020507" pitchFamily="18" charset="2"/>
              </a:rPr>
            </a:br>
            <a:r>
              <a:rPr lang="en-US" altLang="en-US" sz="2000" dirty="0">
                <a:ea typeface="ＭＳ Ｐゴシック" panose="020B0600070205080204" pitchFamily="34" charset="-128"/>
                <a:sym typeface="Symbol" panose="05050102010706020507" pitchFamily="18" charset="2"/>
              </a:rPr>
              <a:t>if &gt; 6</a:t>
            </a:r>
            <a:r>
              <a:rPr lang="en-US" altLang="en-US" sz="2000" dirty="0">
                <a:ea typeface="ＭＳ Ｐゴシック" panose="020B0600070205080204" pitchFamily="34" charset="-128"/>
              </a:rPr>
              <a:t>0</a:t>
            </a:r>
            <a:r>
              <a:rPr lang="en-US" altLang="en-US" sz="2000" dirty="0">
                <a:ea typeface="ＭＳ Ｐゴシック" panose="020B0600070205080204" pitchFamily="34" charset="-128"/>
                <a:sym typeface="Symbol" panose="05050102010706020507" pitchFamily="18" charset="2"/>
              </a:rPr>
              <a:t> F per minute (default)</a:t>
            </a:r>
            <a:br>
              <a:rPr lang="en-US" altLang="en-US" sz="2000" dirty="0">
                <a:ea typeface="ＭＳ Ｐゴシック" panose="020B0600070205080204" pitchFamily="34" charset="-128"/>
                <a:sym typeface="Symbol" panose="05050102010706020507" pitchFamily="18" charset="2"/>
              </a:rPr>
            </a:br>
            <a:r>
              <a:rPr lang="en-US" altLang="en-US" sz="1800" dirty="0">
                <a:ea typeface="ＭＳ Ｐゴシック" panose="020B0600070205080204" pitchFamily="34" charset="-128"/>
                <a:sym typeface="Symbol" panose="05050102010706020507" pitchFamily="18" charset="2"/>
              </a:rPr>
              <a:t>(This picture shows Cylinder #6 cooling at 3</a:t>
            </a:r>
            <a:r>
              <a:rPr lang="en-US" altLang="en-US" sz="1800" dirty="0">
                <a:ea typeface="ＭＳ Ｐゴシック" panose="020B0600070205080204" pitchFamily="34" charset="-128"/>
              </a:rPr>
              <a:t>0</a:t>
            </a:r>
            <a:r>
              <a:rPr lang="en-US" altLang="en-US" sz="1800" dirty="0">
                <a:ea typeface="ＭＳ Ｐゴシック" panose="020B0600070205080204" pitchFamily="34" charset="-128"/>
                <a:sym typeface="Symbol" panose="05050102010706020507" pitchFamily="18" charset="2"/>
              </a:rPr>
              <a:t> F per minute)</a:t>
            </a:r>
          </a:p>
          <a:p>
            <a:pPr lvl="1" eaLnBrk="1" hangingPunct="1">
              <a:defRPr/>
            </a:pPr>
            <a:endParaRPr lang="en-US" altLang="en-US" sz="1800" dirty="0">
              <a:ea typeface="ＭＳ Ｐゴシック" panose="020B0600070205080204" pitchFamily="34" charset="-128"/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18BE6E-8E89-7017-017C-F3B1E1E1F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3960786"/>
            <a:ext cx="2629214" cy="264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2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8299B352-1A78-B72A-A7A0-01AF75164598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625600" y="0"/>
            <a:ext cx="10566400" cy="990600"/>
          </a:xfrm>
          <a:prstGeom prst="rect">
            <a:avLst/>
          </a:prstGeom>
        </p:spPr>
        <p:txBody>
          <a:bodyPr/>
          <a:lstStyle/>
          <a:p>
            <a:pPr algn="r" eaLnBrk="1" hangingPunct="1"/>
            <a:r>
              <a:rPr lang="en-US" altLang="en-US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Approach &amp; Landing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13C1EBDF-BE9B-9071-FC61-3459EC31AC5A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533400" y="685800"/>
            <a:ext cx="11387667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If airframe ice is suspected, do not extend flaps, and use higher than normal approach speeds</a:t>
            </a:r>
          </a:p>
          <a:p>
            <a:pPr lvl="1" eaLnBrk="1" hangingPunct="1">
              <a:defRPr/>
            </a:pPr>
            <a:endParaRPr lang="en-US" altLang="en-US" sz="20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Listen to ATIS/AWOS (or </a:t>
            </a:r>
            <a:r>
              <a:rPr lang="en-US" altLang="en-US" sz="2600" dirty="0" err="1">
                <a:ea typeface="ＭＳ Ｐゴシック" panose="020B0600070205080204" pitchFamily="34" charset="-128"/>
              </a:rPr>
              <a:t>unicom</a:t>
            </a:r>
            <a:r>
              <a:rPr lang="en-US" altLang="en-US" sz="2600" dirty="0">
                <a:ea typeface="ＭＳ Ｐゴシック" panose="020B0600070205080204" pitchFamily="34" charset="-128"/>
              </a:rPr>
              <a:t>) for runway information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If not available, visually examine runway while in traffic pattern – check for snow drifts, vehicles, etc.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Be familiar with runway condition reports (5/5/5)</a:t>
            </a:r>
          </a:p>
          <a:p>
            <a:pPr lvl="1" eaLnBrk="1" hangingPunct="1">
              <a:defRPr/>
            </a:pPr>
            <a:endParaRPr lang="en-US" altLang="en-US" sz="20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Plan for a soft/short-field landing</a:t>
            </a:r>
          </a:p>
          <a:p>
            <a:pPr lvl="1" eaLnBrk="1" hangingPunct="1">
              <a:defRPr/>
            </a:pPr>
            <a:endParaRPr lang="en-US" altLang="en-US" sz="20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Maintain directional control on snow covered runway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Avoid hard braking – use rudder for steering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Exercise caution when turning off runway or taxiways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8299B352-1A78-B72A-A7A0-01AF75164598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625600" y="0"/>
            <a:ext cx="10566400" cy="990600"/>
          </a:xfrm>
          <a:prstGeom prst="rect">
            <a:avLst/>
          </a:prstGeom>
        </p:spPr>
        <p:txBody>
          <a:bodyPr/>
          <a:lstStyle/>
          <a:p>
            <a:pPr algn="r" eaLnBrk="1" hangingPunct="1"/>
            <a:r>
              <a:rPr lang="en-US" altLang="en-US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Approach &amp; Landing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13C1EBDF-BE9B-9071-FC61-3459EC31AC5A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533400" y="685800"/>
            <a:ext cx="11387667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Be familiar with the approach!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PJC approaches have been</a:t>
            </a:r>
            <a:br>
              <a:rPr lang="en-US" altLang="en-US" sz="2000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updated as of 9/5/24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0E54C5-1ADB-D285-0DDE-CDE5A08500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115" y="1219200"/>
            <a:ext cx="644674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6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C533CE9C-CF64-1D56-2DF9-599A710936C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25600" y="0"/>
            <a:ext cx="10566400" cy="990600"/>
          </a:xfrm>
          <a:prstGeom prst="rect">
            <a:avLst/>
          </a:prstGeom>
        </p:spPr>
        <p:txBody>
          <a:bodyPr/>
          <a:lstStyle/>
          <a:p>
            <a:pPr algn="r" eaLnBrk="1" hangingPunct="1"/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Miscellaneous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A277C-0509-F8D0-DBAB-84F49295F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0" y="685800"/>
            <a:ext cx="10140950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Engine heaters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Engine heater plugs are accessed thru the engine cowling oil door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Heaters should be plugged in after each flight (November 1</a:t>
            </a:r>
            <a:r>
              <a:rPr lang="en-US" altLang="en-US" sz="2000" baseline="30000" dirty="0">
                <a:ea typeface="ＭＳ Ｐゴシック" panose="020B0600070205080204" pitchFamily="34" charset="-128"/>
              </a:rPr>
              <a:t>st</a:t>
            </a:r>
            <a:r>
              <a:rPr lang="en-US" altLang="en-US" sz="2000" dirty="0">
                <a:ea typeface="ＭＳ Ｐゴシック" panose="020B0600070205080204" pitchFamily="34" charset="-128"/>
              </a:rPr>
              <a:t> to March 31</a:t>
            </a:r>
            <a:r>
              <a:rPr lang="en-US" altLang="en-US" sz="2000" baseline="30000" dirty="0">
                <a:ea typeface="ＭＳ Ｐゴシック" panose="020B0600070205080204" pitchFamily="34" charset="-128"/>
              </a:rPr>
              <a:t>st</a:t>
            </a:r>
            <a:r>
              <a:rPr lang="en-US" altLang="en-US" sz="2000" dirty="0">
                <a:ea typeface="ＭＳ Ｐゴシック" panose="020B0600070205080204" pitchFamily="34" charset="-128"/>
              </a:rPr>
              <a:t>)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If parking off-field, take an orange extension cord with you, located in the </a:t>
            </a:r>
            <a:br>
              <a:rPr lang="en-US" altLang="en-US" sz="2000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Pilot’s Lounge and/or the hangar.</a:t>
            </a:r>
            <a:br>
              <a:rPr lang="en-US" altLang="en-US" sz="2000" dirty="0">
                <a:ea typeface="ＭＳ Ｐゴシック" panose="020B0600070205080204" pitchFamily="34" charset="-128"/>
              </a:rPr>
            </a:br>
            <a:endParaRPr lang="en-US" altLang="en-US" sz="18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Fire Extinguishers are hanging on the wall in each hangar behind the aircraft’s right wing</a:t>
            </a:r>
          </a:p>
          <a:p>
            <a:pPr lvl="1" eaLnBrk="1" hangingPunct="1">
              <a:defRPr/>
            </a:pPr>
            <a:endParaRPr lang="en-US" altLang="en-US" sz="12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RNAV (GPS) RWY 35 and RNAV (GPS) RWY 17 approaches are temporarily NOT APPROVED at night.</a:t>
            </a:r>
          </a:p>
          <a:p>
            <a:pPr lvl="1" eaLnBrk="1" hangingPunct="1">
              <a:defRPr/>
            </a:pPr>
            <a:endParaRPr lang="en-US" altLang="en-US" sz="12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Runway 17 operations are now approved between sunset and sunrise (previous NOTAM has been lifted)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63B7C416-6509-B388-11B1-8F5C5F884E0A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625600" y="0"/>
            <a:ext cx="10566400" cy="990600"/>
          </a:xfrm>
          <a:prstGeom prst="rect">
            <a:avLst/>
          </a:prstGeom>
        </p:spPr>
        <p:txBody>
          <a:bodyPr/>
          <a:lstStyle/>
          <a:p>
            <a:pPr algn="r" eaLnBrk="1" hangingPunct="1"/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7B300EFA-392D-CFD8-ABF5-04C8249D0DD4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499533" y="685800"/>
            <a:ext cx="11387667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Winter provides spectacular scenery and great aircraft performance</a:t>
            </a:r>
          </a:p>
          <a:p>
            <a:pPr eaLnBrk="1" hangingPunct="1">
              <a:defRPr/>
            </a:pPr>
            <a:endParaRPr lang="en-US" altLang="en-US" sz="26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With attention to the elements, winter flying can be both safe &amp; enjoyable</a:t>
            </a:r>
          </a:p>
          <a:p>
            <a:pPr eaLnBrk="1" hangingPunct="1">
              <a:defRPr/>
            </a:pPr>
            <a:endParaRPr lang="en-US" altLang="en-US" sz="26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Questions?</a:t>
            </a:r>
          </a:p>
          <a:p>
            <a:pPr eaLnBrk="1" hangingPunct="1"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428D3B21-FAEB-7B88-EAC2-CCDAA965E384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625600" y="0"/>
            <a:ext cx="10566400" cy="990600"/>
          </a:xfrm>
          <a:prstGeom prst="rect">
            <a:avLst/>
          </a:prstGeom>
        </p:spPr>
        <p:txBody>
          <a:bodyPr/>
          <a:lstStyle/>
          <a:p>
            <a:pPr algn="r" eaLnBrk="1" hangingPunct="1"/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Preflight Briefing / Planning</a:t>
            </a:r>
          </a:p>
        </p:txBody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8FCBDA5B-786D-EA62-1BA5-A5FD17F501AF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533400" y="762000"/>
            <a:ext cx="7772400" cy="5181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Briefing should include the following: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Forecast freezing levels along your route of flight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AIRMETs for icing conditions (AIRMET Zulu)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Cloud bases along your route of flight</a:t>
            </a:r>
          </a:p>
          <a:p>
            <a:pPr lvl="1" eaLnBrk="1" hangingPunct="1">
              <a:defRPr/>
            </a:pPr>
            <a:r>
              <a:rPr lang="en-US" altLang="en-US" sz="2000" dirty="0" err="1">
                <a:ea typeface="ＭＳ Ｐゴシック" panose="020B0600070205080204" pitchFamily="34" charset="-128"/>
              </a:rPr>
              <a:t>Wx</a:t>
            </a:r>
            <a:r>
              <a:rPr lang="en-US" altLang="en-US" sz="2000" dirty="0">
                <a:ea typeface="ＭＳ Ｐゴシック" panose="020B0600070205080204" pitchFamily="34" charset="-128"/>
              </a:rPr>
              <a:t> at destination airport including runway conditions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These are in addition to “normal” preflight items</a:t>
            </a:r>
          </a:p>
          <a:p>
            <a:pPr lvl="2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PIREPs, TFRs, NOTAMS, significant weather, etc.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VFR flights should be planned clear of clouds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IFR flights should plan to avoid IMC when enroute altitude is at or below freezing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The MEA may make this impossible during winter months</a:t>
            </a:r>
          </a:p>
          <a:p>
            <a:pPr lvl="2" eaLnBrk="1" hangingPunct="1">
              <a:defRPr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ForeFlight users should take advantage of available </a:t>
            </a:r>
            <a:br>
              <a:rPr lang="en-US" altLang="en-US" sz="2000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flight-planning and briefing tools.</a:t>
            </a:r>
          </a:p>
          <a:p>
            <a:pPr marL="457200" lvl="1" indent="0" eaLnBrk="1" hangingPunct="1">
              <a:buNone/>
              <a:defRPr/>
            </a:pPr>
            <a:endParaRPr lang="en-US" altLang="en-US" sz="2000" dirty="0">
              <a:ea typeface="ＭＳ Ｐゴシック" panose="020B0600070205080204" pitchFamily="34" charset="-128"/>
            </a:endParaRPr>
          </a:p>
          <a:p>
            <a:pPr lvl="1" eaLnBrk="1" hangingPunct="1">
              <a:defRPr/>
            </a:pPr>
            <a:endParaRPr lang="en-US" altLang="en-US" sz="1900" dirty="0">
              <a:ea typeface="ＭＳ Ｐゴシック" panose="020B0600070205080204" pitchFamily="34" charset="-128"/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8F17E75B-CEF5-57C8-82CC-9E8BAF209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736785"/>
            <a:ext cx="2719388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01452A0B-37FF-66E4-B6D5-3BD601188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967038"/>
            <a:ext cx="271938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43D207F5-60CC-3814-26A6-1BA5F728F4BC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625600" y="0"/>
            <a:ext cx="10566400" cy="990600"/>
          </a:xfrm>
          <a:prstGeom prst="rect">
            <a:avLst/>
          </a:prstGeom>
        </p:spPr>
        <p:txBody>
          <a:bodyPr/>
          <a:lstStyle/>
          <a:p>
            <a:pPr algn="r" eaLnBrk="1" hangingPunct="1"/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Preflight Operations</a:t>
            </a:r>
            <a:r>
              <a:rPr lang="en-US" altLang="en-US" sz="28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(Snow Removal on the Apron)</a:t>
            </a:r>
            <a:endParaRPr lang="en-US" altLang="en-US" dirty="0">
              <a:solidFill>
                <a:schemeClr val="bg1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97E593F1-D579-8137-93C6-88BD098ACDF4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533400" y="762000"/>
            <a:ext cx="11201400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The Airport Authority plows Taxi Lanes to within (5) feet of the hangars</a:t>
            </a:r>
          </a:p>
          <a:p>
            <a:pPr eaLnBrk="1" hangingPunct="1">
              <a:defRPr/>
            </a:pPr>
            <a:endParaRPr lang="en-US" altLang="en-US" sz="26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The (5) feet closest to the hangar, as well as the sidewalks, are the Tenant’s responsibility (That’s Condor!)</a:t>
            </a:r>
          </a:p>
          <a:p>
            <a:pPr eaLnBrk="1" hangingPunct="1">
              <a:defRPr/>
            </a:pPr>
            <a:endParaRPr lang="en-US" altLang="en-US" sz="26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If you have the first flight following a snowfall, please clear snow from the first (5) feet from the hangar, as well as paths for the aircraft tires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You may shovel snow into a Taxi Lane before it is cleared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Please do NOT shovel snow into a previously-cleaned Taxi Lane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Hangar items to assist in snow removal:  Snow Shovel, Bucket of Sand</a:t>
            </a:r>
          </a:p>
        </p:txBody>
      </p:sp>
    </p:spTree>
    <p:extLst>
      <p:ext uri="{BB962C8B-B14F-4D97-AF65-F5344CB8AC3E}">
        <p14:creationId xmlns:p14="http://schemas.microsoft.com/office/powerpoint/2010/main" val="308337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43D207F5-60CC-3814-26A6-1BA5F728F4BC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625600" y="0"/>
            <a:ext cx="10566400" cy="990600"/>
          </a:xfrm>
          <a:prstGeom prst="rect">
            <a:avLst/>
          </a:prstGeom>
        </p:spPr>
        <p:txBody>
          <a:bodyPr/>
          <a:lstStyle/>
          <a:p>
            <a:pPr algn="r" eaLnBrk="1" hangingPunct="1"/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Preflight Operations</a:t>
            </a:r>
            <a:r>
              <a:rPr lang="en-US" altLang="en-US" sz="28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(Snow Removal on the Apron)</a:t>
            </a:r>
            <a:endParaRPr lang="en-US" altLang="en-US" dirty="0">
              <a:solidFill>
                <a:schemeClr val="bg1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97E593F1-D579-8137-93C6-88BD098ACDF4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533400" y="762000"/>
            <a:ext cx="11201400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600" b="1" dirty="0">
                <a:ea typeface="ＭＳ Ｐゴシック" panose="020B0600070205080204" pitchFamily="34" charset="-128"/>
              </a:rPr>
              <a:t>Refrain from driving and/or walking on fresh snow as it gets compacted, which forms ice</a:t>
            </a:r>
          </a:p>
          <a:p>
            <a:pPr marL="0" indent="0" eaLnBrk="1" hangingPunct="1">
              <a:buNone/>
              <a:defRPr/>
            </a:pPr>
            <a:endParaRPr lang="en-US" altLang="en-US" sz="2600" b="1" dirty="0"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  <a:defRPr/>
            </a:pPr>
            <a:endParaRPr lang="en-US" altLang="en-US" sz="2600" b="1" dirty="0"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  <a:defRPr/>
            </a:pPr>
            <a:endParaRPr lang="en-US" altLang="en-US" sz="26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endParaRPr lang="en-US" altLang="en-US" sz="26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endParaRPr lang="en-US" altLang="en-US" sz="26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endParaRPr lang="en-US" altLang="en-US" sz="26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endParaRPr lang="en-US" altLang="en-US" sz="26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Hangar items to aid in snow removal:  Snow Shovel, Bucket of Sand</a:t>
            </a:r>
          </a:p>
          <a:p>
            <a:pPr eaLnBrk="1" hangingPunct="1">
              <a:defRPr/>
            </a:pPr>
            <a:endParaRPr lang="en-US" altLang="en-US" sz="26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endParaRPr lang="en-US" altLang="en-US" sz="2000" dirty="0">
              <a:ea typeface="ＭＳ Ｐゴシック" panose="020B0600070205080204" pitchFamily="34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019B31-ECD3-E115-8A26-70F8E3680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98"/>
          <a:stretch/>
        </p:blipFill>
        <p:spPr>
          <a:xfrm>
            <a:off x="3009900" y="2000858"/>
            <a:ext cx="6172200" cy="2856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292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01325355-837E-233B-89E4-8338E38E24D0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625600" y="0"/>
            <a:ext cx="10566400" cy="990600"/>
          </a:xfrm>
          <a:prstGeom prst="rect">
            <a:avLst/>
          </a:prstGeom>
        </p:spPr>
        <p:txBody>
          <a:bodyPr/>
          <a:lstStyle/>
          <a:p>
            <a:pPr algn="r" eaLnBrk="1" hangingPunct="1"/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Preflight Operations </a:t>
            </a:r>
            <a:r>
              <a:rPr lang="en-US" altLang="en-US" sz="28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(Walk-Around)</a:t>
            </a:r>
            <a:endParaRPr lang="en-US" altLang="en-US" dirty="0">
              <a:solidFill>
                <a:schemeClr val="bg1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F96CD7E8-9270-E60A-F0A5-A254A00A3BCB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530225" y="762000"/>
            <a:ext cx="7089775" cy="5791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Cold weather pre-flights tend to be abbreviated (hurried) due to cold weather.</a:t>
            </a:r>
            <a:endParaRPr lang="en-US" altLang="en-US" sz="20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Unplug Engine Heater</a:t>
            </a:r>
            <a:br>
              <a:rPr lang="en-US" altLang="en-US" sz="2600" dirty="0">
                <a:ea typeface="ＭＳ Ｐゴシック" panose="020B0600070205080204" pitchFamily="34" charset="-128"/>
              </a:rPr>
            </a:br>
            <a:r>
              <a:rPr lang="en-US" altLang="en-US" sz="1800" dirty="0">
                <a:ea typeface="ＭＳ Ｐゴシック" panose="020B0600070205080204" pitchFamily="34" charset="-128"/>
              </a:rPr>
              <a:t>(Heaters should be plugged in between Nov. 1</a:t>
            </a:r>
            <a:r>
              <a:rPr lang="en-US" altLang="en-US" sz="1800" baseline="30000" dirty="0">
                <a:ea typeface="ＭＳ Ｐゴシック" panose="020B0600070205080204" pitchFamily="34" charset="-128"/>
              </a:rPr>
              <a:t>st</a:t>
            </a:r>
            <a:r>
              <a:rPr lang="en-US" altLang="en-US" sz="1800" dirty="0">
                <a:ea typeface="ＭＳ Ｐゴシック" panose="020B0600070205080204" pitchFamily="34" charset="-128"/>
              </a:rPr>
              <a:t> – Mar. 31</a:t>
            </a:r>
            <a:r>
              <a:rPr lang="en-US" altLang="en-US" sz="1800" baseline="30000" dirty="0">
                <a:ea typeface="ＭＳ Ｐゴシック" panose="020B0600070205080204" pitchFamily="34" charset="-128"/>
              </a:rPr>
              <a:t>st</a:t>
            </a:r>
            <a:r>
              <a:rPr lang="en-US" altLang="en-US" sz="1800" dirty="0">
                <a:ea typeface="ＭＳ Ｐゴシック" panose="020B0600070205080204" pitchFamily="34" charset="-128"/>
              </a:rPr>
              <a:t>)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Electric oil pan heaters work well to ~ 20</a:t>
            </a:r>
            <a:r>
              <a:rPr lang="en-US" altLang="en-US" sz="2000" dirty="0">
                <a:ea typeface="ＭＳ Ｐゴシック" panose="020B0600070205080204" pitchFamily="34" charset="-128"/>
                <a:cs typeface="Arial" panose="020B0604020202020204" pitchFamily="34" charset="0"/>
              </a:rPr>
              <a:t>°F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  <a:cs typeface="Arial" panose="020B0604020202020204" pitchFamily="34" charset="0"/>
              </a:rPr>
              <a:t>Install cowl plugs (if available)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  <a:cs typeface="Arial" panose="020B0604020202020204" pitchFamily="34" charset="0"/>
              </a:rPr>
              <a:t>If the previous member forgot to plug in the Engine Heater, expect starting difficulty</a:t>
            </a: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  <a:cs typeface="Arial" panose="020B0604020202020204" pitchFamily="34" charset="0"/>
              </a:rPr>
              <a:t>Remove Cowl Plugs</a:t>
            </a: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  <a:cs typeface="Arial" panose="020B0604020202020204" pitchFamily="34" charset="0"/>
              </a:rPr>
              <a:t>Removal of snow, ice, and frost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  <a:cs typeface="Arial" panose="020B0604020202020204" pitchFamily="34" charset="0"/>
              </a:rPr>
              <a:t>Airfoil &amp; control surfaces</a:t>
            </a:r>
          </a:p>
          <a:p>
            <a:pPr lvl="2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  <a:cs typeface="Arial" panose="020B0604020202020204" pitchFamily="34" charset="0"/>
              </a:rPr>
              <a:t>A thin layer of frost (1-2 mm) can reduce lift by up to 33%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  <a:cs typeface="Arial" panose="020B0604020202020204" pitchFamily="34" charset="0"/>
              </a:rPr>
              <a:t>Air intakes, fuel vents, pitot tube &amp; static ports</a:t>
            </a:r>
          </a:p>
          <a:p>
            <a:pPr eaLnBrk="1" hangingPunct="1">
              <a:defRPr/>
            </a:pPr>
            <a:endParaRPr lang="en-US" altLang="en-US" sz="26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DADFDE13-C40A-519F-7E9A-6E02D06F6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295400"/>
            <a:ext cx="2682875" cy="2211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17347C1B-2B2B-0819-E318-FC3DE7400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99" y="4343400"/>
            <a:ext cx="2682875" cy="1746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43D207F5-60CC-3814-26A6-1BA5F728F4BC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625600" y="0"/>
            <a:ext cx="10566400" cy="990600"/>
          </a:xfrm>
          <a:prstGeom prst="rect">
            <a:avLst/>
          </a:prstGeom>
        </p:spPr>
        <p:txBody>
          <a:bodyPr/>
          <a:lstStyle/>
          <a:p>
            <a:pPr algn="r" eaLnBrk="1" hangingPunct="1"/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Preflight Operations</a:t>
            </a:r>
            <a:br>
              <a:rPr lang="en-US" altLang="en-US" sz="28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28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(Walk-Around)</a:t>
            </a:r>
            <a:endParaRPr lang="en-US" altLang="en-US" dirty="0">
              <a:solidFill>
                <a:schemeClr val="bg1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97E593F1-D579-8137-93C6-88BD098ACDF4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533400" y="762000"/>
            <a:ext cx="11201400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Gently rock wings before </a:t>
            </a:r>
            <a:r>
              <a:rPr lang="en-US" altLang="en-US" sz="2600" dirty="0" err="1">
                <a:ea typeface="ＭＳ Ｐゴシック" panose="020B0600070205080204" pitchFamily="34" charset="-128"/>
              </a:rPr>
              <a:t>sumping</a:t>
            </a:r>
            <a:r>
              <a:rPr lang="en-US" altLang="en-US" sz="2600" dirty="0">
                <a:ea typeface="ＭＳ Ｐゴシック" panose="020B0600070205080204" pitchFamily="34" charset="-128"/>
              </a:rPr>
              <a:t> fuel.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Cold weather aggravates condensation of moisture in fuel tanks</a:t>
            </a:r>
          </a:p>
          <a:p>
            <a:pPr lvl="1" eaLnBrk="1" hangingPunct="1">
              <a:defRPr/>
            </a:pPr>
            <a:endParaRPr lang="en-US" altLang="en-US" sz="26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Inspect Oil Breather for blockage due to frozen moisture.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A clogged Oil Breather causes the crankcase to pressurize, potentially causing</a:t>
            </a:r>
            <a:br>
              <a:rPr lang="en-US" altLang="en-US" sz="2000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engine failure.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Look for the “whistle slot” in the Breather pipe.</a:t>
            </a:r>
          </a:p>
          <a:p>
            <a:pPr lvl="1" eaLnBrk="1" hangingPunct="1">
              <a:defRPr/>
            </a:pPr>
            <a:endParaRPr lang="en-US" altLang="en-US" sz="20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Give the Exhaust Manifold a “good tug” to be sure it is secure.</a:t>
            </a:r>
            <a:br>
              <a:rPr lang="en-US" altLang="en-US" sz="2600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(Caution:  it could be hot!)</a:t>
            </a:r>
            <a:br>
              <a:rPr lang="en-US" altLang="en-US" sz="2000" dirty="0">
                <a:ea typeface="ＭＳ Ｐゴシック" panose="020B0600070205080204" pitchFamily="34" charset="-128"/>
              </a:rPr>
            </a:br>
            <a:br>
              <a:rPr lang="en-US" altLang="en-US" sz="2000" dirty="0">
                <a:ea typeface="ＭＳ Ｐゴシック" panose="020B0600070205080204" pitchFamily="34" charset="-128"/>
              </a:rPr>
            </a:br>
            <a:r>
              <a:rPr lang="en-US" altLang="en-US" sz="2000" u="sng" dirty="0">
                <a:ea typeface="ＭＳ Ｐゴシック" panose="020B0600070205080204" pitchFamily="34" charset="-128"/>
              </a:rPr>
              <a:t>NOTE</a:t>
            </a:r>
            <a:r>
              <a:rPr lang="en-US" altLang="en-US" sz="2000" dirty="0">
                <a:ea typeface="ＭＳ Ｐゴシック" panose="020B0600070205080204" pitchFamily="34" charset="-128"/>
              </a:rPr>
              <a:t>:  Contrary to popular practice, the Exhaust Manifold is NOT the best place to attach the ground cable when fueling, as it is poorly bonded to the airframe ground (the fuel-filler necks).  </a:t>
            </a:r>
            <a:br>
              <a:rPr lang="en-US" altLang="en-US" sz="2000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A tie-down ring is a much better choice.</a:t>
            </a:r>
            <a:br>
              <a:rPr lang="en-US" altLang="en-US" sz="2000" dirty="0">
                <a:ea typeface="ＭＳ Ｐゴシック" panose="020B0600070205080204" pitchFamily="34" charset="-128"/>
              </a:rPr>
            </a:br>
            <a:endParaRPr lang="en-US" altLang="en-US" sz="1000" dirty="0">
              <a:ea typeface="ＭＳ Ｐゴシック" panose="020B0600070205080204" pitchFamily="34" charset="-128"/>
            </a:endParaRPr>
          </a:p>
          <a:p>
            <a:pPr marL="114300" indent="0" eaLnBrk="1" hangingPunct="1">
              <a:buNone/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		</a:t>
            </a:r>
            <a:r>
              <a:rPr lang="en-US" altLang="en-US" sz="2000" dirty="0">
                <a:ea typeface="ＭＳ Ｐゴシック" panose="020B0600070205080204" pitchFamily="34" charset="-128"/>
                <a:hlinkClick r:id="rId2"/>
              </a:rPr>
              <a:t>“Grounding While Fueling” Video (YouTube)</a:t>
            </a:r>
            <a:endParaRPr lang="en-US" altLang="en-US" sz="20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43D207F5-60CC-3814-26A6-1BA5F728F4BC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625600" y="0"/>
            <a:ext cx="10566400" cy="990600"/>
          </a:xfrm>
          <a:prstGeom prst="rect">
            <a:avLst/>
          </a:prstGeom>
        </p:spPr>
        <p:txBody>
          <a:bodyPr/>
          <a:lstStyle/>
          <a:p>
            <a:pPr algn="r" eaLnBrk="1" hangingPunct="1"/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Preflight Operations</a:t>
            </a:r>
            <a:r>
              <a:rPr lang="en-US" altLang="en-US" sz="28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(Walk-Around)</a:t>
            </a:r>
            <a:endParaRPr lang="en-US" altLang="en-US" dirty="0">
              <a:solidFill>
                <a:schemeClr val="bg1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97E593F1-D579-8137-93C6-88BD098ACDF4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533400" y="762000"/>
            <a:ext cx="11201400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Inspect Pitot/Static system &amp; Pitot Heat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Pitot Tube &amp; Static Vents should be clear and unobstructed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Check Pitot Heat for proper operation</a:t>
            </a:r>
            <a:br>
              <a:rPr lang="en-US" altLang="en-US" sz="2000" dirty="0">
                <a:ea typeface="ＭＳ Ｐゴシック" panose="020B0600070205080204" pitchFamily="34" charset="-128"/>
              </a:rPr>
            </a:br>
            <a:r>
              <a:rPr lang="en-US" altLang="en-US" sz="1800" dirty="0">
                <a:ea typeface="ＭＳ Ｐゴシック" panose="020B0600070205080204" pitchFamily="34" charset="-128"/>
              </a:rPr>
              <a:t>(Careful:  Will get HOT !!)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On Cessnas, check that the Pitot Cover moves freely</a:t>
            </a:r>
          </a:p>
          <a:p>
            <a:pPr lvl="1" eaLnBrk="1" hangingPunct="1">
              <a:defRPr/>
            </a:pPr>
            <a:endParaRPr lang="en-US" altLang="en-US" sz="2000" dirty="0">
              <a:ea typeface="ＭＳ Ｐゴシック" panose="020B0600070205080204" pitchFamily="34" charset="-128"/>
            </a:endParaRPr>
          </a:p>
          <a:p>
            <a:pPr lvl="1" eaLnBrk="1" hangingPunct="1">
              <a:defRPr/>
            </a:pPr>
            <a:endParaRPr lang="en-US" altLang="en-US" sz="26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When back in the airplane, check the Fuel Selector Valve for freedom of movement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It may be frozen in place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2FC7CB-603F-CB7C-2B64-24419BA2B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853" y="728932"/>
            <a:ext cx="2210365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254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43D207F5-60CC-3814-26A6-1BA5F728F4BC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625600" y="0"/>
            <a:ext cx="10566400" cy="990600"/>
          </a:xfrm>
          <a:prstGeom prst="rect">
            <a:avLst/>
          </a:prstGeom>
        </p:spPr>
        <p:txBody>
          <a:bodyPr/>
          <a:lstStyle/>
          <a:p>
            <a:pPr algn="r" eaLnBrk="1" hangingPunct="1"/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Engine Start</a:t>
            </a:r>
            <a:br>
              <a:rPr lang="en-US" altLang="en-US" sz="28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28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(Lycoming Recommendations)</a:t>
            </a:r>
            <a:endParaRPr lang="en-US" altLang="en-US" dirty="0">
              <a:solidFill>
                <a:schemeClr val="bg1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97E593F1-D579-8137-93C6-88BD098ACDF4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533400" y="762000"/>
            <a:ext cx="11201400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Use of Primer:  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60</a:t>
            </a:r>
            <a:r>
              <a:rPr lang="en-US" altLang="en-US" sz="2000" dirty="0">
                <a:ea typeface="ＭＳ Ｐゴシック" panose="020B0600070205080204" pitchFamily="34" charset="-128"/>
                <a:sym typeface="Symbol" panose="05050102010706020507" pitchFamily="18" charset="2"/>
              </a:rPr>
              <a:t> F Range:  (1) stroke of Primer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50</a:t>
            </a:r>
            <a:r>
              <a:rPr lang="en-US" altLang="en-US" sz="2000" dirty="0">
                <a:ea typeface="ＭＳ Ｐゴシック" panose="020B0600070205080204" pitchFamily="34" charset="-128"/>
                <a:sym typeface="Symbol" panose="05050102010706020507" pitchFamily="18" charset="2"/>
              </a:rPr>
              <a:t> F Range:  (2) strokes of Primer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40</a:t>
            </a:r>
            <a:r>
              <a:rPr lang="en-US" altLang="en-US" sz="2000" dirty="0">
                <a:ea typeface="ＭＳ Ｐゴシック" panose="020B0600070205080204" pitchFamily="34" charset="-128"/>
                <a:sym typeface="Symbol" panose="05050102010706020507" pitchFamily="18" charset="2"/>
              </a:rPr>
              <a:t> F Range:  (3) strokes of Primer</a:t>
            </a:r>
          </a:p>
          <a:p>
            <a:pPr lvl="1" eaLnBrk="1" hangingPunct="1">
              <a:defRPr/>
            </a:pPr>
            <a:endParaRPr lang="en-US" altLang="en-US" sz="20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Starting Engine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Engage Starter for short periods (10 second), and then allow to cool.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If engine has not started after (3) such periods, a (5) minute cooling-off period is required to avoid overheating and/or damaging the Starter.</a:t>
            </a:r>
          </a:p>
          <a:p>
            <a:pPr lvl="1" eaLnBrk="1" hangingPunct="1">
              <a:defRPr/>
            </a:pPr>
            <a:endParaRPr lang="en-US" altLang="en-US" sz="20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Check Oil Pressure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After the engine has started, check for Oil Pressure.</a:t>
            </a:r>
          </a:p>
          <a:p>
            <a:pPr lvl="1" eaLnBrk="1" hangingPunct="1"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If no oil pressure is indicated, immediately shut down to avoid damage to the engine.  </a:t>
            </a:r>
          </a:p>
        </p:txBody>
      </p:sp>
    </p:spTree>
    <p:extLst>
      <p:ext uri="{BB962C8B-B14F-4D97-AF65-F5344CB8AC3E}">
        <p14:creationId xmlns:p14="http://schemas.microsoft.com/office/powerpoint/2010/main" val="295983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louds design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louds desig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louds design template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design template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design template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design template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design template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design template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design template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design template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s design template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Condor Template</Template>
  <TotalTime>1479</TotalTime>
  <Words>2026</Words>
  <Application>Microsoft Office PowerPoint</Application>
  <PresentationFormat>Widescreen</PresentationFormat>
  <Paragraphs>236</Paragraphs>
  <Slides>24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ＭＳ Ｐゴシック</vt:lpstr>
      <vt:lpstr>Arial</vt:lpstr>
      <vt:lpstr>Calibri</vt:lpstr>
      <vt:lpstr>Wingdings</vt:lpstr>
      <vt:lpstr>Clouds design template</vt:lpstr>
      <vt:lpstr> Winter Flying Safety</vt:lpstr>
      <vt:lpstr>Winter Flying:  Phases of Flight</vt:lpstr>
      <vt:lpstr>Preflight Briefing / Planning</vt:lpstr>
      <vt:lpstr>Preflight Operations (Snow Removal on the Apron)</vt:lpstr>
      <vt:lpstr>Preflight Operations (Snow Removal on the Apron)</vt:lpstr>
      <vt:lpstr>Preflight Operations (Walk-Around)</vt:lpstr>
      <vt:lpstr>Preflight Operations (Walk-Around)</vt:lpstr>
      <vt:lpstr>Preflight Operations (Walk-Around)</vt:lpstr>
      <vt:lpstr>Engine Start (Lycoming Recommendations)</vt:lpstr>
      <vt:lpstr>Engine Start (Lycoming Recommendations)</vt:lpstr>
      <vt:lpstr>PowerPoint Presentation</vt:lpstr>
      <vt:lpstr>Engine Start (Condor-Recommended Cold-Weather Starting Procedures)</vt:lpstr>
      <vt:lpstr>Engine Start (Condor-Recommended Cold-Weather Starting Procedures)</vt:lpstr>
      <vt:lpstr>Taxiing</vt:lpstr>
      <vt:lpstr> Run-up &amp; Takeoff</vt:lpstr>
      <vt:lpstr>Effect of Slush/Snow on Runway</vt:lpstr>
      <vt:lpstr>Enroute</vt:lpstr>
      <vt:lpstr>Enroute</vt:lpstr>
      <vt:lpstr>Enroute</vt:lpstr>
      <vt:lpstr>Initial Descent</vt:lpstr>
      <vt:lpstr>Approach &amp; Landing</vt:lpstr>
      <vt:lpstr>Approach &amp; Landing</vt:lpstr>
      <vt:lpstr>Miscellaneous Items</vt:lpstr>
      <vt:lpstr>Summary</vt:lpstr>
    </vt:vector>
  </TitlesOfParts>
  <Company>Condor Aero Club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Winter Flying Safety</dc:title>
  <dc:creator>Keith &amp; McPherson</dc:creator>
  <cp:lastModifiedBy>Chris</cp:lastModifiedBy>
  <cp:revision>39</cp:revision>
  <dcterms:created xsi:type="dcterms:W3CDTF">2014-10-13T14:18:44Z</dcterms:created>
  <dcterms:modified xsi:type="dcterms:W3CDTF">2024-10-01T02:15:32Z</dcterms:modified>
</cp:coreProperties>
</file>